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Montserrat Bold" panose="020B0604020202020204" charset="-18"/>
      <p:regular r:id="rId10"/>
    </p:embeddedFont>
    <p:embeddedFont>
      <p:font typeface="Montserrat Semi-Bold" panose="020B0604020202020204" charset="-1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FBB3D-956F-40A0-BB2F-BF3D7F059793}" v="1" dt="2024-05-15T14:49:29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n Dekiel" userId="ab056827-ad83-47c2-bd48-3c8659c585a5" providerId="ADAL" clId="{7A7FBB3D-956F-40A0-BB2F-BF3D7F059793}"/>
    <pc:docChg chg="custSel modSld">
      <pc:chgData name="Marcin Dekiel" userId="ab056827-ad83-47c2-bd48-3c8659c585a5" providerId="ADAL" clId="{7A7FBB3D-956F-40A0-BB2F-BF3D7F059793}" dt="2024-05-15T14:49:39.548" v="3" actId="1076"/>
      <pc:docMkLst>
        <pc:docMk/>
      </pc:docMkLst>
      <pc:sldChg chg="addSp delSp modSp mod">
        <pc:chgData name="Marcin Dekiel" userId="ab056827-ad83-47c2-bd48-3c8659c585a5" providerId="ADAL" clId="{7A7FBB3D-956F-40A0-BB2F-BF3D7F059793}" dt="2024-05-15T14:49:39.548" v="3" actId="1076"/>
        <pc:sldMkLst>
          <pc:docMk/>
          <pc:sldMk cId="0" sldId="260"/>
        </pc:sldMkLst>
        <pc:spChg chg="del">
          <ac:chgData name="Marcin Dekiel" userId="ab056827-ad83-47c2-bd48-3c8659c585a5" providerId="ADAL" clId="{7A7FBB3D-956F-40A0-BB2F-BF3D7F059793}" dt="2024-05-15T14:49:35.345" v="2" actId="478"/>
          <ac:spMkLst>
            <pc:docMk/>
            <pc:sldMk cId="0" sldId="260"/>
            <ac:spMk id="5" creationId="{00000000-0000-0000-0000-000000000000}"/>
          </ac:spMkLst>
        </pc:spChg>
        <pc:picChg chg="add mod">
          <ac:chgData name="Marcin Dekiel" userId="ab056827-ad83-47c2-bd48-3c8659c585a5" providerId="ADAL" clId="{7A7FBB3D-956F-40A0-BB2F-BF3D7F059793}" dt="2024-05-15T14:49:39.548" v="3" actId="1076"/>
          <ac:picMkLst>
            <pc:docMk/>
            <pc:sldMk cId="0" sldId="260"/>
            <ac:picMk id="8" creationId="{3E3EAFA7-4A8A-4A72-F59C-AEBB360837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09112" y="0"/>
            <a:ext cx="24297112" cy="12184380"/>
          </a:xfrm>
          <a:custGeom>
            <a:avLst/>
            <a:gdLst/>
            <a:ahLst/>
            <a:cxnLst/>
            <a:rect l="l" t="t" r="r" b="b"/>
            <a:pathLst>
              <a:path w="24297112" h="12184380">
                <a:moveTo>
                  <a:pt x="0" y="0"/>
                </a:moveTo>
                <a:lnTo>
                  <a:pt x="24297112" y="0"/>
                </a:lnTo>
                <a:lnTo>
                  <a:pt x="24297112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t="-16429" b="-16429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241486" y="8443610"/>
            <a:ext cx="3562223" cy="1250070"/>
            <a:chOff x="0" y="0"/>
            <a:chExt cx="4749630" cy="16667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49630" cy="1282400"/>
            </a:xfrm>
            <a:custGeom>
              <a:avLst/>
              <a:gdLst/>
              <a:ahLst/>
              <a:cxnLst/>
              <a:rect l="l" t="t" r="r" b="b"/>
              <a:pathLst>
                <a:path w="4749630" h="1282400">
                  <a:moveTo>
                    <a:pt x="0" y="0"/>
                  </a:moveTo>
                  <a:lnTo>
                    <a:pt x="4749630" y="0"/>
                  </a:lnTo>
                  <a:lnTo>
                    <a:pt x="4749630" y="1282400"/>
                  </a:lnTo>
                  <a:lnTo>
                    <a:pt x="0" y="1282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81994" y="1281219"/>
              <a:ext cx="3177963" cy="385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7"/>
                </a:lnSpc>
                <a:spcBef>
                  <a:spcPct val="0"/>
                </a:spcBef>
              </a:pPr>
              <a:r>
                <a:rPr lang="en-US" sz="1740">
                  <a:solidFill>
                    <a:srgbClr val="000000"/>
                  </a:solidFill>
                  <a:latin typeface="Montserrat Bold"/>
                </a:rPr>
                <a:t>Sponsor projektu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79861" y="8443610"/>
            <a:ext cx="2986639" cy="1250070"/>
            <a:chOff x="0" y="0"/>
            <a:chExt cx="3982185" cy="16667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82185" cy="1272738"/>
            </a:xfrm>
            <a:custGeom>
              <a:avLst/>
              <a:gdLst/>
              <a:ahLst/>
              <a:cxnLst/>
              <a:rect l="l" t="t" r="r" b="b"/>
              <a:pathLst>
                <a:path w="3982185" h="1272738">
                  <a:moveTo>
                    <a:pt x="0" y="0"/>
                  </a:moveTo>
                  <a:lnTo>
                    <a:pt x="3982185" y="0"/>
                  </a:lnTo>
                  <a:lnTo>
                    <a:pt x="3982185" y="1272738"/>
                  </a:lnTo>
                  <a:lnTo>
                    <a:pt x="0" y="1272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2463" y="1281219"/>
              <a:ext cx="3797258" cy="385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7"/>
                </a:lnSpc>
                <a:spcBef>
                  <a:spcPct val="0"/>
                </a:spcBef>
              </a:pPr>
              <a:r>
                <a:rPr lang="en-US" sz="1740">
                  <a:solidFill>
                    <a:srgbClr val="000000"/>
                  </a:solidFill>
                  <a:latin typeface="Montserrat Bold"/>
                </a:rPr>
                <a:t>Organizator projektu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2653953" y="8250218"/>
            <a:ext cx="1881260" cy="1330826"/>
          </a:xfrm>
          <a:custGeom>
            <a:avLst/>
            <a:gdLst/>
            <a:ahLst/>
            <a:cxnLst/>
            <a:rect l="l" t="t" r="r" b="b"/>
            <a:pathLst>
              <a:path w="1881260" h="1330826">
                <a:moveTo>
                  <a:pt x="0" y="0"/>
                </a:moveTo>
                <a:lnTo>
                  <a:pt x="1881260" y="0"/>
                </a:lnTo>
                <a:lnTo>
                  <a:pt x="1881260" y="1330826"/>
                </a:lnTo>
                <a:lnTo>
                  <a:pt x="0" y="1330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0" y="1399854"/>
            <a:ext cx="2914317" cy="2914317"/>
          </a:xfrm>
          <a:custGeom>
            <a:avLst/>
            <a:gdLst/>
            <a:ahLst/>
            <a:cxnLst/>
            <a:rect l="l" t="t" r="r" b="b"/>
            <a:pathLst>
              <a:path w="2914317" h="2914317">
                <a:moveTo>
                  <a:pt x="0" y="0"/>
                </a:moveTo>
                <a:lnTo>
                  <a:pt x="2914317" y="0"/>
                </a:lnTo>
                <a:lnTo>
                  <a:pt x="2914317" y="2914318"/>
                </a:lnTo>
                <a:lnTo>
                  <a:pt x="0" y="29143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2484291" y="9394999"/>
            <a:ext cx="2220584" cy="2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7"/>
              </a:lnSpc>
              <a:spcBef>
                <a:spcPct val="0"/>
              </a:spcBef>
            </a:pPr>
            <a:r>
              <a:rPr lang="en-US" sz="1740">
                <a:solidFill>
                  <a:srgbClr val="000000"/>
                </a:solidFill>
                <a:latin typeface="Montserrat Bold"/>
              </a:rPr>
              <a:t>Kapituła projektu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0" y="0"/>
            <a:ext cx="18288000" cy="1399854"/>
            <a:chOff x="0" y="0"/>
            <a:chExt cx="793618" cy="607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93618" cy="60747"/>
            </a:xfrm>
            <a:custGeom>
              <a:avLst/>
              <a:gdLst/>
              <a:ahLst/>
              <a:cxnLst/>
              <a:rect l="l" t="t" r="r" b="b"/>
              <a:pathLst>
                <a:path w="793618" h="60747">
                  <a:moveTo>
                    <a:pt x="0" y="0"/>
                  </a:moveTo>
                  <a:lnTo>
                    <a:pt x="793618" y="0"/>
                  </a:lnTo>
                  <a:lnTo>
                    <a:pt x="793618" y="60747"/>
                  </a:lnTo>
                  <a:lnTo>
                    <a:pt x="0" y="60747"/>
                  </a:lnTo>
                  <a:close/>
                </a:path>
              </a:pathLst>
            </a:custGeom>
            <a:gradFill rotWithShape="1">
              <a:gsLst>
                <a:gs pos="0">
                  <a:srgbClr val="A42A6B">
                    <a:alpha val="100000"/>
                  </a:srgbClr>
                </a:gs>
                <a:gs pos="100000">
                  <a:srgbClr val="511E5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93618" cy="98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047210" y="3844093"/>
            <a:ext cx="10871521" cy="196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9"/>
              </a:lnSpc>
            </a:pPr>
            <a:r>
              <a:rPr lang="en-US" sz="6482">
                <a:solidFill>
                  <a:srgbClr val="000000"/>
                </a:solidFill>
                <a:latin typeface="Montserrat Bold"/>
              </a:rPr>
              <a:t>Jak zgłosić swój przypadek kliniczny?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72588" cy="10287000"/>
            <a:chOff x="0" y="0"/>
            <a:chExt cx="703767" cy="9560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3767" cy="956034"/>
            </a:xfrm>
            <a:custGeom>
              <a:avLst/>
              <a:gdLst/>
              <a:ahLst/>
              <a:cxnLst/>
              <a:rect l="l" t="t" r="r" b="b"/>
              <a:pathLst>
                <a:path w="703767" h="956034">
                  <a:moveTo>
                    <a:pt x="0" y="0"/>
                  </a:moveTo>
                  <a:lnTo>
                    <a:pt x="703767" y="0"/>
                  </a:lnTo>
                  <a:lnTo>
                    <a:pt x="703767" y="956034"/>
                  </a:lnTo>
                  <a:lnTo>
                    <a:pt x="0" y="956034"/>
                  </a:lnTo>
                  <a:close/>
                </a:path>
              </a:pathLst>
            </a:custGeom>
            <a:blipFill>
              <a:blip r:embed="rId2">
                <a:alphaModFix amt="19999"/>
              </a:blip>
              <a:stretch>
                <a:fillRect l="-51947" r="-5194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5774587" y="4608174"/>
            <a:ext cx="11014477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5927034" cy="2828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40"/>
              </a:lnSpc>
            </a:pPr>
            <a:r>
              <a:rPr lang="en-US" sz="6200">
                <a:solidFill>
                  <a:srgbClr val="000000"/>
                </a:solidFill>
                <a:latin typeface="Montserrat Bold"/>
              </a:rPr>
              <a:t>Dodaj opis przypadku w 4 krokach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775923"/>
            <a:ext cx="5927034" cy="188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40"/>
              </a:lnSpc>
            </a:pPr>
            <a:r>
              <a:rPr lang="en-US" sz="6200">
                <a:solidFill>
                  <a:srgbClr val="000000"/>
                </a:solidFill>
                <a:latin typeface="Montserrat Bold"/>
              </a:rPr>
              <a:t>Co czeka na laureatów?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80935" y="1224598"/>
            <a:ext cx="10407065" cy="2389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2" lvl="1" indent="-248286" algn="l">
              <a:lnSpc>
                <a:spcPts val="3220"/>
              </a:lnSpc>
              <a:buAutoNum type="arabicPeriod"/>
            </a:pPr>
            <a:r>
              <a:rPr lang="en-US" sz="2300">
                <a:solidFill>
                  <a:srgbClr val="000000"/>
                </a:solidFill>
                <a:latin typeface="Montserrat Bold"/>
              </a:rPr>
              <a:t> Utwórz konto i zaloguj się klikając: Rejestracja i Logowanie.</a:t>
            </a:r>
          </a:p>
          <a:p>
            <a:pPr marL="496572" lvl="1" indent="-248286" algn="l">
              <a:lnSpc>
                <a:spcPts val="3220"/>
              </a:lnSpc>
              <a:buAutoNum type="arabicPeriod"/>
            </a:pPr>
            <a:r>
              <a:rPr lang="en-US" sz="2300">
                <a:solidFill>
                  <a:srgbClr val="000000"/>
                </a:solidFill>
                <a:latin typeface="Montserrat Bold"/>
              </a:rPr>
              <a:t> Przejdź do sekcji Zgłoś przypadek i wypełnij formularz</a:t>
            </a:r>
          </a:p>
          <a:p>
            <a:pPr marL="496572" lvl="1" indent="-248286" algn="l">
              <a:lnSpc>
                <a:spcPts val="3220"/>
              </a:lnSpc>
              <a:buAutoNum type="arabicPeriod"/>
            </a:pPr>
            <a:r>
              <a:rPr lang="en-US" sz="2300">
                <a:solidFill>
                  <a:srgbClr val="000000"/>
                </a:solidFill>
                <a:latin typeface="Montserrat Bold"/>
              </a:rPr>
              <a:t> Twój opis przypadku pojawi się na stronie do 3 dni roboczych od zgłoszenia</a:t>
            </a:r>
          </a:p>
          <a:p>
            <a:pPr marL="496572" lvl="1" indent="-248286" algn="l">
              <a:lnSpc>
                <a:spcPts val="3220"/>
              </a:lnSpc>
              <a:buAutoNum type="arabicPeriod"/>
            </a:pPr>
            <a:r>
              <a:rPr lang="en-US" sz="2300">
                <a:solidFill>
                  <a:srgbClr val="000000"/>
                </a:solidFill>
                <a:latin typeface="Montserrat Bold"/>
              </a:rPr>
              <a:t> Weź udział w głosowaniu i zostań laureatem Okulistycznych Opowieści!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38732" y="5593187"/>
            <a:ext cx="4770752" cy="1841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 Semi-Bold"/>
              </a:rPr>
              <a:t>Laureaci </a:t>
            </a:r>
            <a:r>
              <a:rPr lang="en-US" sz="2100">
                <a:solidFill>
                  <a:srgbClr val="A5286A"/>
                </a:solidFill>
                <a:latin typeface="Montserrat Bold"/>
              </a:rPr>
              <a:t>Wyróżnień głównych</a:t>
            </a:r>
            <a:r>
              <a:rPr lang="en-US" sz="2100">
                <a:solidFill>
                  <a:srgbClr val="000000"/>
                </a:solidFill>
                <a:latin typeface="Montserrat Semi-Bold"/>
              </a:rPr>
              <a:t> dostaną możliwość wyjazdu na </a:t>
            </a:r>
            <a:r>
              <a:rPr lang="en-US" sz="2100">
                <a:solidFill>
                  <a:srgbClr val="A5286A"/>
                </a:solidFill>
                <a:latin typeface="Montserrat Bold"/>
              </a:rPr>
              <a:t>Kongres ESCRS - Winter Meeting</a:t>
            </a:r>
            <a:r>
              <a:rPr lang="en-US" sz="2100">
                <a:solidFill>
                  <a:srgbClr val="000000"/>
                </a:solidFill>
                <a:latin typeface="Montserrat Semi-Bold"/>
              </a:rPr>
              <a:t> odbywający się w dniach: </a:t>
            </a:r>
            <a:r>
              <a:rPr lang="en-US" sz="2100">
                <a:solidFill>
                  <a:srgbClr val="000000"/>
                </a:solidFill>
                <a:latin typeface="Montserrat Bold"/>
              </a:rPr>
              <a:t>25 lutego - 2 marca 2025 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77801" y="5593187"/>
            <a:ext cx="5211688" cy="1841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Montserrat Semi-Bold"/>
              </a:rPr>
              <a:t>Laureaci</a:t>
            </a:r>
            <a:r>
              <a:rPr lang="en-US" sz="21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100" dirty="0" err="1">
                <a:solidFill>
                  <a:srgbClr val="A5286A"/>
                </a:solidFill>
                <a:latin typeface="Montserrat Bold"/>
              </a:rPr>
              <a:t>Wyróżnień</a:t>
            </a:r>
            <a:r>
              <a:rPr lang="en-US" sz="21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 Semi-Bold"/>
              </a:rPr>
              <a:t>dostaną</a:t>
            </a:r>
            <a:r>
              <a:rPr lang="en-US" sz="21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 Semi-Bold"/>
              </a:rPr>
              <a:t>możliwość</a:t>
            </a:r>
            <a:r>
              <a:rPr lang="en-US" sz="21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 Semi-Bold"/>
              </a:rPr>
              <a:t>wyjazdu</a:t>
            </a:r>
            <a:r>
              <a:rPr lang="en-US" sz="21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 Semi-Bold"/>
              </a:rPr>
              <a:t>na</a:t>
            </a:r>
            <a:r>
              <a:rPr lang="en-US" sz="21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100" dirty="0" err="1">
                <a:solidFill>
                  <a:srgbClr val="A5286A"/>
                </a:solidFill>
                <a:latin typeface="Montserrat Bold"/>
              </a:rPr>
              <a:t>dowolną</a:t>
            </a:r>
            <a:r>
              <a:rPr lang="en-US" sz="2100" dirty="0">
                <a:solidFill>
                  <a:srgbClr val="A5286A"/>
                </a:solidFill>
                <a:latin typeface="Montserrat Bold"/>
              </a:rPr>
              <a:t> </a:t>
            </a:r>
            <a:r>
              <a:rPr lang="en-US" sz="2100" dirty="0" err="1">
                <a:solidFill>
                  <a:srgbClr val="A5286A"/>
                </a:solidFill>
                <a:latin typeface="Montserrat Bold"/>
              </a:rPr>
              <a:t>krajową</a:t>
            </a:r>
            <a:r>
              <a:rPr lang="en-US" sz="2100" dirty="0">
                <a:solidFill>
                  <a:srgbClr val="A5286A"/>
                </a:solidFill>
                <a:latin typeface="Montserrat Bold"/>
              </a:rPr>
              <a:t> </a:t>
            </a:r>
            <a:r>
              <a:rPr lang="en-US" sz="2100" dirty="0" err="1">
                <a:solidFill>
                  <a:srgbClr val="A5286A"/>
                </a:solidFill>
                <a:latin typeface="Montserrat Bold"/>
              </a:rPr>
              <a:t>konferencję</a:t>
            </a:r>
            <a:r>
              <a:rPr lang="en-US" sz="2100" dirty="0">
                <a:solidFill>
                  <a:srgbClr val="A5286A"/>
                </a:solidFill>
                <a:latin typeface="Montserrat Bold"/>
              </a:rPr>
              <a:t> </a:t>
            </a:r>
            <a:r>
              <a:rPr lang="en-US" sz="2100" dirty="0" err="1">
                <a:solidFill>
                  <a:srgbClr val="A5286A"/>
                </a:solidFill>
                <a:latin typeface="Montserrat Bold"/>
              </a:rPr>
              <a:t>okulistyczną</a:t>
            </a:r>
            <a:r>
              <a:rPr lang="en-US" sz="21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 Semi-Bold"/>
              </a:rPr>
              <a:t>odbywającą</a:t>
            </a:r>
            <a:r>
              <a:rPr lang="en-US" sz="210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 Semi-Bold"/>
              </a:rPr>
              <a:t>się</a:t>
            </a:r>
            <a:r>
              <a:rPr lang="en-US" sz="2100" dirty="0">
                <a:solidFill>
                  <a:srgbClr val="000000"/>
                </a:solidFill>
                <a:latin typeface="Montserrat Semi-Bold"/>
              </a:rPr>
              <a:t> w </a:t>
            </a:r>
            <a:r>
              <a:rPr lang="en-US" sz="2100" dirty="0" err="1">
                <a:solidFill>
                  <a:srgbClr val="000000"/>
                </a:solidFill>
                <a:latin typeface="Montserrat Semi-Bold"/>
              </a:rPr>
              <a:t>okresie</a:t>
            </a:r>
            <a:r>
              <a:rPr lang="en-US" sz="2100" dirty="0">
                <a:solidFill>
                  <a:srgbClr val="000000"/>
                </a:solidFill>
                <a:latin typeface="Montserrat Semi-Bold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Montserrat Bold"/>
              </a:rPr>
              <a:t>luty</a:t>
            </a:r>
            <a:r>
              <a:rPr lang="en-US" sz="2100" dirty="0">
                <a:solidFill>
                  <a:srgbClr val="000000"/>
                </a:solidFill>
                <a:latin typeface="Montserrat Bold"/>
              </a:rPr>
              <a:t> 2025 r. - </a:t>
            </a:r>
            <a:r>
              <a:rPr lang="en-US" sz="2100" dirty="0" err="1">
                <a:solidFill>
                  <a:srgbClr val="000000"/>
                </a:solidFill>
                <a:latin typeface="Montserrat Bold"/>
              </a:rPr>
              <a:t>luty</a:t>
            </a:r>
            <a:r>
              <a:rPr lang="en-US" sz="2100" dirty="0">
                <a:solidFill>
                  <a:srgbClr val="000000"/>
                </a:solidFill>
                <a:latin typeface="Montserrat Bold"/>
              </a:rPr>
              <a:t> 2026 r.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313073" y="7992081"/>
            <a:ext cx="1622070" cy="1622064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Freeform 12"/>
          <p:cNvSpPr/>
          <p:nvPr/>
        </p:nvSpPr>
        <p:spPr>
          <a:xfrm>
            <a:off x="9271093" y="7992081"/>
            <a:ext cx="1706030" cy="1706030"/>
          </a:xfrm>
          <a:custGeom>
            <a:avLst/>
            <a:gdLst/>
            <a:ahLst/>
            <a:cxnLst/>
            <a:rect l="l" t="t" r="r" b="b"/>
            <a:pathLst>
              <a:path w="1706030" h="1706030">
                <a:moveTo>
                  <a:pt x="0" y="0"/>
                </a:moveTo>
                <a:lnTo>
                  <a:pt x="1706030" y="0"/>
                </a:lnTo>
                <a:lnTo>
                  <a:pt x="1706030" y="1706030"/>
                </a:lnTo>
                <a:lnTo>
                  <a:pt x="0" y="1706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4774782" y="8038693"/>
            <a:ext cx="1624391" cy="1624384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38596" r="-3859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732742" y="7992081"/>
            <a:ext cx="1708471" cy="1708471"/>
          </a:xfrm>
          <a:custGeom>
            <a:avLst/>
            <a:gdLst/>
            <a:ahLst/>
            <a:cxnLst/>
            <a:rect l="l" t="t" r="r" b="b"/>
            <a:pathLst>
              <a:path w="1708471" h="1708471">
                <a:moveTo>
                  <a:pt x="0" y="0"/>
                </a:moveTo>
                <a:lnTo>
                  <a:pt x="1708471" y="0"/>
                </a:lnTo>
                <a:lnTo>
                  <a:pt x="1708471" y="1708471"/>
                </a:lnTo>
                <a:lnTo>
                  <a:pt x="0" y="1708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6193449" y="2815302"/>
            <a:ext cx="0" cy="267372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 flipV="1">
            <a:off x="12233581" y="2815302"/>
            <a:ext cx="0" cy="267372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2887735" y="6307908"/>
            <a:ext cx="1034194" cy="1112037"/>
          </a:xfrm>
          <a:custGeom>
            <a:avLst/>
            <a:gdLst/>
            <a:ahLst/>
            <a:cxnLst/>
            <a:rect l="l" t="t" r="r" b="b"/>
            <a:pathLst>
              <a:path w="1034194" h="1112037">
                <a:moveTo>
                  <a:pt x="0" y="0"/>
                </a:moveTo>
                <a:lnTo>
                  <a:pt x="1034194" y="0"/>
                </a:lnTo>
                <a:lnTo>
                  <a:pt x="1034194" y="1112037"/>
                </a:lnTo>
                <a:lnTo>
                  <a:pt x="0" y="1112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8446349" y="6392222"/>
            <a:ext cx="1356730" cy="1027723"/>
          </a:xfrm>
          <a:custGeom>
            <a:avLst/>
            <a:gdLst/>
            <a:ahLst/>
            <a:cxnLst/>
            <a:rect l="l" t="t" r="r" b="b"/>
            <a:pathLst>
              <a:path w="1356730" h="1027723">
                <a:moveTo>
                  <a:pt x="0" y="0"/>
                </a:moveTo>
                <a:lnTo>
                  <a:pt x="1356730" y="0"/>
                </a:lnTo>
                <a:lnTo>
                  <a:pt x="1356730" y="1027723"/>
                </a:lnTo>
                <a:lnTo>
                  <a:pt x="0" y="1027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18288000" cy="1399854"/>
            <a:chOff x="0" y="0"/>
            <a:chExt cx="793618" cy="607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3618" cy="60747"/>
            </a:xfrm>
            <a:custGeom>
              <a:avLst/>
              <a:gdLst/>
              <a:ahLst/>
              <a:cxnLst/>
              <a:rect l="l" t="t" r="r" b="b"/>
              <a:pathLst>
                <a:path w="793618" h="60747">
                  <a:moveTo>
                    <a:pt x="0" y="0"/>
                  </a:moveTo>
                  <a:lnTo>
                    <a:pt x="793618" y="0"/>
                  </a:lnTo>
                  <a:lnTo>
                    <a:pt x="793618" y="60747"/>
                  </a:lnTo>
                  <a:lnTo>
                    <a:pt x="0" y="60747"/>
                  </a:lnTo>
                  <a:close/>
                </a:path>
              </a:pathLst>
            </a:custGeom>
            <a:gradFill rotWithShape="1">
              <a:gsLst>
                <a:gs pos="0">
                  <a:srgbClr val="A42A6B">
                    <a:alpha val="100000"/>
                  </a:srgbClr>
                </a:gs>
                <a:gs pos="100000">
                  <a:srgbClr val="511E5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93618" cy="98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265592" y="6392927"/>
            <a:ext cx="943573" cy="1027018"/>
          </a:xfrm>
          <a:custGeom>
            <a:avLst/>
            <a:gdLst/>
            <a:ahLst/>
            <a:cxnLst/>
            <a:rect l="l" t="t" r="r" b="b"/>
            <a:pathLst>
              <a:path w="943573" h="1027018">
                <a:moveTo>
                  <a:pt x="0" y="0"/>
                </a:moveTo>
                <a:lnTo>
                  <a:pt x="943573" y="0"/>
                </a:lnTo>
                <a:lnTo>
                  <a:pt x="943573" y="1027018"/>
                </a:lnTo>
                <a:lnTo>
                  <a:pt x="0" y="1027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>
            <a:off x="1028700" y="2302211"/>
            <a:ext cx="4752265" cy="3186814"/>
            <a:chOff x="0" y="0"/>
            <a:chExt cx="6336353" cy="424908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02499"/>
              <a:ext cx="6336353" cy="3446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l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Montserrat Semi-Bold"/>
                </a:rPr>
                <a:t>nowe obserwacje, </a:t>
              </a:r>
            </a:p>
            <a:p>
              <a:pPr marL="496572" lvl="1" indent="-248286" algn="l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Montserrat Semi-Bold"/>
                </a:rPr>
                <a:t>ciekawe spostrzeżenia kliniczne, </a:t>
              </a:r>
            </a:p>
            <a:p>
              <a:pPr marL="496572" lvl="1" indent="-248286" algn="l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Montserrat Semi-Bold"/>
                </a:rPr>
                <a:t>niestandardowe formy zastosowania leczenia, </a:t>
              </a:r>
            </a:p>
            <a:p>
              <a:pPr marL="496572" lvl="1" indent="-248286" algn="l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Montserrat Semi-Bold"/>
                </a:rPr>
                <a:t>ciekawy sposób dojścia do wniosku.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6336353" cy="440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r>
                <a:rPr lang="en-US" sz="2100">
                  <a:solidFill>
                    <a:srgbClr val="A5286A"/>
                  </a:solidFill>
                  <a:latin typeface="Montserrat Bold"/>
                </a:rPr>
                <a:t>ORYGINALNOŚĆ PRZYPADKU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67998" y="2287923"/>
            <a:ext cx="5006215" cy="3158305"/>
            <a:chOff x="0" y="0"/>
            <a:chExt cx="6674953" cy="421107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259699"/>
              <a:ext cx="6674953" cy="2951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l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wymiana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doświadczeń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,</a:t>
              </a:r>
            </a:p>
            <a:p>
              <a:pPr marL="496572" lvl="1" indent="-248286" algn="l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rozwój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wiedzy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medycznej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,</a:t>
              </a:r>
            </a:p>
            <a:p>
              <a:pPr marL="496572" lvl="1" indent="-248286" algn="l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wsparcie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rozwoju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umiejętności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analitycznych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i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komunikacyjnych</a:t>
              </a:r>
              <a:endParaRPr lang="en-US" sz="2300" dirty="0">
                <a:solidFill>
                  <a:srgbClr val="000000"/>
                </a:solidFill>
                <a:latin typeface="Montserrat Semi-Bold"/>
              </a:endParaRPr>
            </a:p>
            <a:p>
              <a:pPr algn="l">
                <a:lnSpc>
                  <a:spcPts val="2990"/>
                </a:lnSpc>
              </a:pPr>
              <a:endParaRPr lang="en-US" sz="2300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6674953" cy="897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r>
                <a:rPr lang="en-US" sz="2100" dirty="0">
                  <a:solidFill>
                    <a:srgbClr val="A5286A"/>
                  </a:solidFill>
                  <a:latin typeface="Montserrat Bold"/>
                </a:rPr>
                <a:t>WALORY EDUKACYJNO -KLINICZNE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361246" y="2304827"/>
            <a:ext cx="4752265" cy="2429775"/>
            <a:chOff x="0" y="-19051"/>
            <a:chExt cx="6336353" cy="323970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259699"/>
              <a:ext cx="6336353" cy="1960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l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opis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czytelny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i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klarowny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, </a:t>
              </a:r>
            </a:p>
            <a:p>
              <a:pPr marL="496572" lvl="1" indent="-248286" algn="l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wzbogacony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o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materiały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dodatkowe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,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takie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 jak: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zdjęcia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,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grafiki</a:t>
              </a:r>
              <a:r>
                <a:rPr lang="en-US" sz="2300" dirty="0">
                  <a:solidFill>
                    <a:srgbClr val="000000"/>
                  </a:solidFill>
                  <a:latin typeface="Montserrat Semi-Bold"/>
                </a:rPr>
                <a:t>, </a:t>
              </a:r>
              <a:r>
                <a:rPr lang="en-US" sz="2300" dirty="0" err="1">
                  <a:solidFill>
                    <a:srgbClr val="000000"/>
                  </a:solidFill>
                  <a:latin typeface="Montserrat Semi-Bold"/>
                </a:rPr>
                <a:t>wykresy</a:t>
              </a:r>
              <a:endParaRPr lang="en-US" sz="2300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1"/>
              <a:ext cx="6336353" cy="897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r>
                <a:rPr lang="en-US" sz="2100" dirty="0">
                  <a:solidFill>
                    <a:srgbClr val="A5286A"/>
                  </a:solidFill>
                  <a:latin typeface="Montserrat Bold"/>
                </a:rPr>
                <a:t>PRZYGOTOWANIE OPISU PRZYPADKU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041194" y="8679881"/>
            <a:ext cx="14205612" cy="1099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14289"/>
                </a:solidFill>
                <a:latin typeface="Montserrat Semi-Bold"/>
              </a:rPr>
              <a:t>PAMIĘTAJ! Każdy przypadek jest ważny! Dodaj swój opis przypadku klinicznego i zostań laureatem Okulistycznych Opowieści!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2912" y="314165"/>
            <a:ext cx="1648217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20"/>
              </a:lnSpc>
            </a:pPr>
            <a:r>
              <a:rPr lang="en-US" sz="5100" spc="-102">
                <a:solidFill>
                  <a:srgbClr val="FFFFFF"/>
                </a:solidFill>
                <a:latin typeface="Montserrat Bold"/>
              </a:rPr>
              <a:t>Na co zwrócić uwagę przy zgłaszaniu przypadku?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399854"/>
            <a:chOff x="0" y="0"/>
            <a:chExt cx="793618" cy="60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3618" cy="60747"/>
            </a:xfrm>
            <a:custGeom>
              <a:avLst/>
              <a:gdLst/>
              <a:ahLst/>
              <a:cxnLst/>
              <a:rect l="l" t="t" r="r" b="b"/>
              <a:pathLst>
                <a:path w="793618" h="60747">
                  <a:moveTo>
                    <a:pt x="0" y="0"/>
                  </a:moveTo>
                  <a:lnTo>
                    <a:pt x="793618" y="0"/>
                  </a:lnTo>
                  <a:lnTo>
                    <a:pt x="793618" y="60747"/>
                  </a:lnTo>
                  <a:lnTo>
                    <a:pt x="0" y="60747"/>
                  </a:lnTo>
                  <a:close/>
                </a:path>
              </a:pathLst>
            </a:custGeom>
            <a:gradFill rotWithShape="1">
              <a:gsLst>
                <a:gs pos="0">
                  <a:srgbClr val="A42A6B">
                    <a:alpha val="100000"/>
                  </a:srgbClr>
                </a:gs>
                <a:gs pos="100000">
                  <a:srgbClr val="511E5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93618" cy="98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01186" y="2587281"/>
            <a:ext cx="16258114" cy="6938437"/>
          </a:xfrm>
          <a:custGeom>
            <a:avLst/>
            <a:gdLst/>
            <a:ahLst/>
            <a:cxnLst/>
            <a:rect l="l" t="t" r="r" b="b"/>
            <a:pathLst>
              <a:path w="16258114" h="6938437">
                <a:moveTo>
                  <a:pt x="0" y="0"/>
                </a:moveTo>
                <a:lnTo>
                  <a:pt x="16258114" y="0"/>
                </a:lnTo>
                <a:lnTo>
                  <a:pt x="16258114" y="6938438"/>
                </a:lnTo>
                <a:lnTo>
                  <a:pt x="0" y="6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1519236" y="314165"/>
            <a:ext cx="1524952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20"/>
              </a:lnSpc>
            </a:pPr>
            <a:r>
              <a:rPr lang="en-US" sz="5100" spc="-102">
                <a:solidFill>
                  <a:srgbClr val="FFFFFF"/>
                </a:solidFill>
                <a:latin typeface="Montserrat Bold"/>
              </a:rPr>
              <a:t>Jak wygląda formularz zgłoszenia przypadku?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72072" y="1763113"/>
            <a:ext cx="4943857" cy="43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2700">
                <a:solidFill>
                  <a:srgbClr val="A5286A"/>
                </a:solidFill>
                <a:latin typeface="Montserrat Bold"/>
              </a:rPr>
              <a:t>1. DANE LEKARZA I WSTĘP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399854"/>
            <a:chOff x="0" y="0"/>
            <a:chExt cx="793618" cy="60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3618" cy="60747"/>
            </a:xfrm>
            <a:custGeom>
              <a:avLst/>
              <a:gdLst/>
              <a:ahLst/>
              <a:cxnLst/>
              <a:rect l="l" t="t" r="r" b="b"/>
              <a:pathLst>
                <a:path w="793618" h="60747">
                  <a:moveTo>
                    <a:pt x="0" y="0"/>
                  </a:moveTo>
                  <a:lnTo>
                    <a:pt x="793618" y="0"/>
                  </a:lnTo>
                  <a:lnTo>
                    <a:pt x="793618" y="60747"/>
                  </a:lnTo>
                  <a:lnTo>
                    <a:pt x="0" y="60747"/>
                  </a:lnTo>
                  <a:close/>
                </a:path>
              </a:pathLst>
            </a:custGeom>
            <a:gradFill rotWithShape="1">
              <a:gsLst>
                <a:gs pos="0">
                  <a:srgbClr val="A42A6B">
                    <a:alpha val="100000"/>
                  </a:srgbClr>
                </a:gs>
                <a:gs pos="100000">
                  <a:srgbClr val="511E5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93618" cy="98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19236" y="314165"/>
            <a:ext cx="1524952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20"/>
              </a:lnSpc>
            </a:pPr>
            <a:r>
              <a:rPr lang="en-US" sz="5100" spc="-102">
                <a:solidFill>
                  <a:srgbClr val="FFFFFF"/>
                </a:solidFill>
                <a:latin typeface="Montserrat Bold"/>
              </a:rPr>
              <a:t>Jak wygląda formularz zgłoszenia przypadku?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95654" y="1631930"/>
            <a:ext cx="10096692" cy="43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2700">
                <a:solidFill>
                  <a:srgbClr val="A5286A"/>
                </a:solidFill>
                <a:latin typeface="Montserrat Bold"/>
              </a:rPr>
              <a:t>2. ZANONIMIZOWANE DANE PACJENTA I JEGO OPIS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E3EAFA7-4A8A-4A72-F59C-AEBB36083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230" y="2552700"/>
            <a:ext cx="11437539" cy="70536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399854"/>
            <a:chOff x="0" y="0"/>
            <a:chExt cx="793618" cy="60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3618" cy="60747"/>
            </a:xfrm>
            <a:custGeom>
              <a:avLst/>
              <a:gdLst/>
              <a:ahLst/>
              <a:cxnLst/>
              <a:rect l="l" t="t" r="r" b="b"/>
              <a:pathLst>
                <a:path w="793618" h="60747">
                  <a:moveTo>
                    <a:pt x="0" y="0"/>
                  </a:moveTo>
                  <a:lnTo>
                    <a:pt x="793618" y="0"/>
                  </a:lnTo>
                  <a:lnTo>
                    <a:pt x="793618" y="60747"/>
                  </a:lnTo>
                  <a:lnTo>
                    <a:pt x="0" y="60747"/>
                  </a:lnTo>
                  <a:close/>
                </a:path>
              </a:pathLst>
            </a:custGeom>
            <a:gradFill rotWithShape="1">
              <a:gsLst>
                <a:gs pos="0">
                  <a:srgbClr val="A42A6B">
                    <a:alpha val="100000"/>
                  </a:srgbClr>
                </a:gs>
                <a:gs pos="100000">
                  <a:srgbClr val="511E5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93618" cy="98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145707" y="2173173"/>
            <a:ext cx="7996585" cy="7996585"/>
          </a:xfrm>
          <a:custGeom>
            <a:avLst/>
            <a:gdLst/>
            <a:ahLst/>
            <a:cxnLst/>
            <a:rect l="l" t="t" r="r" b="b"/>
            <a:pathLst>
              <a:path w="7996585" h="7996585">
                <a:moveTo>
                  <a:pt x="0" y="0"/>
                </a:moveTo>
                <a:lnTo>
                  <a:pt x="7996586" y="0"/>
                </a:lnTo>
                <a:lnTo>
                  <a:pt x="7996586" y="7996585"/>
                </a:lnTo>
                <a:lnTo>
                  <a:pt x="0" y="79965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1519236" y="314165"/>
            <a:ext cx="1524952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20"/>
              </a:lnSpc>
            </a:pPr>
            <a:r>
              <a:rPr lang="en-US" sz="5100" spc="-102">
                <a:solidFill>
                  <a:srgbClr val="FFFFFF"/>
                </a:solidFill>
                <a:latin typeface="Montserrat Bold"/>
              </a:rPr>
              <a:t>Jak wygląda formularz zgłoszenia przypadku?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95654" y="1556059"/>
            <a:ext cx="10096692" cy="43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2700">
                <a:solidFill>
                  <a:srgbClr val="A5286A"/>
                </a:solidFill>
                <a:latin typeface="Montserrat Bold"/>
              </a:rPr>
              <a:t>3. WSTĘPNA DIAGNOZA I PODJĘTE DZIAŁANIA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399854"/>
            <a:chOff x="0" y="0"/>
            <a:chExt cx="793618" cy="60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3618" cy="60747"/>
            </a:xfrm>
            <a:custGeom>
              <a:avLst/>
              <a:gdLst/>
              <a:ahLst/>
              <a:cxnLst/>
              <a:rect l="l" t="t" r="r" b="b"/>
              <a:pathLst>
                <a:path w="793618" h="60747">
                  <a:moveTo>
                    <a:pt x="0" y="0"/>
                  </a:moveTo>
                  <a:lnTo>
                    <a:pt x="793618" y="0"/>
                  </a:lnTo>
                  <a:lnTo>
                    <a:pt x="793618" y="60747"/>
                  </a:lnTo>
                  <a:lnTo>
                    <a:pt x="0" y="60747"/>
                  </a:lnTo>
                  <a:close/>
                </a:path>
              </a:pathLst>
            </a:custGeom>
            <a:gradFill rotWithShape="1">
              <a:gsLst>
                <a:gs pos="0">
                  <a:srgbClr val="A42A6B">
                    <a:alpha val="100000"/>
                  </a:srgbClr>
                </a:gs>
                <a:gs pos="100000">
                  <a:srgbClr val="511E5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93618" cy="98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19236" y="314165"/>
            <a:ext cx="1524952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20"/>
              </a:lnSpc>
            </a:pPr>
            <a:r>
              <a:rPr lang="en-US" sz="5100" spc="-102">
                <a:solidFill>
                  <a:srgbClr val="FFFFFF"/>
                </a:solidFill>
                <a:latin typeface="Montserrat Bold"/>
              </a:rPr>
              <a:t>Jak wygląda formularz zgłoszenia przypadku?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02486" y="1554157"/>
            <a:ext cx="11585217" cy="43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2700">
                <a:solidFill>
                  <a:srgbClr val="A5286A"/>
                </a:solidFill>
                <a:latin typeface="Montserrat Bold"/>
              </a:rPr>
              <a:t>3. CECHY SZCZEGÓLNE PRZYPADKU, WNIOSKI I BIBLIOGRAFIA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85535E8-FAE3-8BA3-E6E2-6FB2F1E78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50" y="1986493"/>
            <a:ext cx="14334699" cy="82750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399854"/>
            <a:chOff x="0" y="0"/>
            <a:chExt cx="793618" cy="60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3618" cy="60747"/>
            </a:xfrm>
            <a:custGeom>
              <a:avLst/>
              <a:gdLst/>
              <a:ahLst/>
              <a:cxnLst/>
              <a:rect l="l" t="t" r="r" b="b"/>
              <a:pathLst>
                <a:path w="793618" h="60747">
                  <a:moveTo>
                    <a:pt x="0" y="0"/>
                  </a:moveTo>
                  <a:lnTo>
                    <a:pt x="793618" y="0"/>
                  </a:lnTo>
                  <a:lnTo>
                    <a:pt x="793618" y="60747"/>
                  </a:lnTo>
                  <a:lnTo>
                    <a:pt x="0" y="60747"/>
                  </a:lnTo>
                  <a:close/>
                </a:path>
              </a:pathLst>
            </a:custGeom>
            <a:gradFill rotWithShape="1">
              <a:gsLst>
                <a:gs pos="0">
                  <a:srgbClr val="A42A6B">
                    <a:alpha val="100000"/>
                  </a:srgbClr>
                </a:gs>
                <a:gs pos="100000">
                  <a:srgbClr val="511E5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93618" cy="98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399854"/>
            <a:ext cx="18288000" cy="8887146"/>
            <a:chOff x="0" y="0"/>
            <a:chExt cx="1699615" cy="8259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9615" cy="825937"/>
            </a:xfrm>
            <a:custGeom>
              <a:avLst/>
              <a:gdLst/>
              <a:ahLst/>
              <a:cxnLst/>
              <a:rect l="l" t="t" r="r" b="b"/>
              <a:pathLst>
                <a:path w="1699615" h="825937">
                  <a:moveTo>
                    <a:pt x="0" y="0"/>
                  </a:moveTo>
                  <a:lnTo>
                    <a:pt x="1699615" y="0"/>
                  </a:lnTo>
                  <a:lnTo>
                    <a:pt x="1699615" y="825937"/>
                  </a:lnTo>
                  <a:lnTo>
                    <a:pt x="0" y="825937"/>
                  </a:lnTo>
                  <a:close/>
                </a:path>
              </a:pathLst>
            </a:custGeom>
            <a:blipFill>
              <a:blip r:embed="rId2">
                <a:alphaModFix amt="19999"/>
              </a:blip>
              <a:stretch>
                <a:fillRect t="-18550" b="-1855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3600450"/>
            <a:ext cx="15672235" cy="3086100"/>
            <a:chOff x="0" y="0"/>
            <a:chExt cx="4127667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27667" cy="812800"/>
            </a:xfrm>
            <a:custGeom>
              <a:avLst/>
              <a:gdLst/>
              <a:ahLst/>
              <a:cxnLst/>
              <a:rect l="l" t="t" r="r" b="b"/>
              <a:pathLst>
                <a:path w="4127667" h="812800">
                  <a:moveTo>
                    <a:pt x="25193" y="0"/>
                  </a:moveTo>
                  <a:lnTo>
                    <a:pt x="4102473" y="0"/>
                  </a:lnTo>
                  <a:cubicBezTo>
                    <a:pt x="4109155" y="0"/>
                    <a:pt x="4115563" y="2654"/>
                    <a:pt x="4120288" y="7379"/>
                  </a:cubicBezTo>
                  <a:cubicBezTo>
                    <a:pt x="4125013" y="12104"/>
                    <a:pt x="4127667" y="18512"/>
                    <a:pt x="4127667" y="25193"/>
                  </a:cubicBezTo>
                  <a:lnTo>
                    <a:pt x="4127667" y="787607"/>
                  </a:lnTo>
                  <a:cubicBezTo>
                    <a:pt x="4127667" y="794288"/>
                    <a:pt x="4125013" y="800696"/>
                    <a:pt x="4120288" y="805421"/>
                  </a:cubicBezTo>
                  <a:cubicBezTo>
                    <a:pt x="4115563" y="810146"/>
                    <a:pt x="4109155" y="812800"/>
                    <a:pt x="4102473" y="812800"/>
                  </a:cubicBezTo>
                  <a:lnTo>
                    <a:pt x="25193" y="812800"/>
                  </a:lnTo>
                  <a:cubicBezTo>
                    <a:pt x="18512" y="812800"/>
                    <a:pt x="12104" y="810146"/>
                    <a:pt x="7379" y="805421"/>
                  </a:cubicBezTo>
                  <a:cubicBezTo>
                    <a:pt x="2654" y="800696"/>
                    <a:pt x="0" y="794288"/>
                    <a:pt x="0" y="787607"/>
                  </a:cubicBezTo>
                  <a:lnTo>
                    <a:pt x="0" y="25193"/>
                  </a:lnTo>
                  <a:cubicBezTo>
                    <a:pt x="0" y="18512"/>
                    <a:pt x="2654" y="12104"/>
                    <a:pt x="7379" y="7379"/>
                  </a:cubicBezTo>
                  <a:cubicBezTo>
                    <a:pt x="12104" y="2654"/>
                    <a:pt x="18512" y="0"/>
                    <a:pt x="25193" y="0"/>
                  </a:cubicBezTo>
                  <a:close/>
                </a:path>
              </a:pathLst>
            </a:custGeom>
            <a:solidFill>
              <a:srgbClr val="F5F4F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12766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09869" y="3959327"/>
            <a:ext cx="15121161" cy="231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1"/>
              </a:lnSpc>
              <a:spcBef>
                <a:spcPct val="0"/>
              </a:spcBef>
            </a:pPr>
            <a:r>
              <a:rPr lang="en-US" sz="3336">
                <a:solidFill>
                  <a:srgbClr val="000000"/>
                </a:solidFill>
                <a:latin typeface="Montserrat Bold"/>
              </a:rPr>
              <a:t>Jeżeli mają Państwo pytania dotyczące tego, w jaki sposób zgłosić przypadek, zapraszamy do kontaktu mailowego pod adresem </a:t>
            </a:r>
            <a:r>
              <a:rPr lang="en-US" sz="3336">
                <a:solidFill>
                  <a:srgbClr val="A5286A"/>
                </a:solidFill>
                <a:latin typeface="Montserrat Bold"/>
              </a:rPr>
              <a:t>kontakt@okulistyczneopowiesci.pl</a:t>
            </a:r>
            <a:r>
              <a:rPr lang="en-US" sz="3336">
                <a:solidFill>
                  <a:srgbClr val="000002"/>
                </a:solidFill>
                <a:latin typeface="Montserrat Bold"/>
              </a:rPr>
              <a:t>, pod którym chętnie odpowiemy na wszystkie pytania dotyczące projektu!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66343" y="314214"/>
            <a:ext cx="2955313" cy="771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120"/>
              </a:lnSpc>
            </a:pPr>
            <a:r>
              <a:rPr lang="en-US" sz="5100" spc="-102">
                <a:solidFill>
                  <a:srgbClr val="FFFFFF"/>
                </a:solidFill>
                <a:latin typeface="Montserrat Bold"/>
              </a:rPr>
              <a:t>Kontakt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292</Words>
  <Application>Microsoft Office PowerPoint</Application>
  <PresentationFormat>Niestandardowy</PresentationFormat>
  <Paragraphs>36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Montserrat Bold</vt:lpstr>
      <vt:lpstr>Montserrat Semi-Bold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Okulistyczne Opowieści - Prezentacja jak zgłosić przypadek?</dc:title>
  <cp:lastModifiedBy>Marcin Dekiel</cp:lastModifiedBy>
  <cp:revision>3</cp:revision>
  <dcterms:created xsi:type="dcterms:W3CDTF">2006-08-16T00:00:00Z</dcterms:created>
  <dcterms:modified xsi:type="dcterms:W3CDTF">2024-05-15T14:49:44Z</dcterms:modified>
  <dc:identifier>DAGE1SbikNc</dc:identifier>
</cp:coreProperties>
</file>